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2" r:id="rId2"/>
    <p:sldId id="261" r:id="rId3"/>
    <p:sldId id="256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53A8D-620D-485A-AC28-440D6C8B13A4}" type="datetimeFigureOut">
              <a:rPr lang="en-IN" smtClean="0"/>
              <a:t>03-02-2021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7A1DD-3AF9-4604-B1A3-145F79E61A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204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79051-D8FE-440E-98FF-C9BB729012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553384-4AB2-4615-BF4F-6BE0D890E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38753-FC93-4FB1-BE0E-2598A9A7A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2C0F8-95EF-4EBD-9DE2-6006F78A4798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F81B1-40CB-4464-8A5C-114681A1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43829-D607-4CF9-AB91-4A8AF733C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430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A2D3D-0078-4C17-B15C-AB3CCFF03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4309B7-BE3E-4A4D-AF95-B3E1BA2D51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03BA3-B88B-4E92-B1A7-8DA030897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475F-A680-4252-9358-D4F719459E0A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5D4D1-10D5-4D35-8A3B-AD0585DF7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9714F-7E1A-4E2A-A7BC-67F8FA237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1781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49CAF-10CF-4DEE-91D4-D50A8C250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F93A7-34E0-4D6D-B2B2-27986458B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F296E-B16C-4A9E-84A8-96FD86667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9B08E-FE9D-465A-8C68-E051FF6F1FDF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FAB22-5CFC-4B09-8EDA-9FB18258B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2D70E-7D6A-4629-91EA-CC3B6EB47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0009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0EA50-02FE-4CBC-A8EF-57C1FEF2C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E89B6-3F4E-48BE-887E-0D150283E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FFC84-3194-4E66-A8FD-44E27C6F5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272BF-630A-4E59-A71B-DCFC4ED078E5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706D3-69CC-4D8F-90FC-9110837F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919B0-0C05-4C4F-A054-587167973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01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74E33-2466-4151-B3D2-3CEABED6C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AC480-8EEF-4DB6-A041-283E6C9DE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8D105-AE37-4A97-ACBE-D823EAA75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67B2B-6550-46D3-8921-CA108A0B5FA9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E2388-5990-4CCE-A650-C5594E12B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BD475-B9CD-4271-8DB7-52A29BF7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7428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CC99A-9629-4D12-A17C-371009D7D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367A2-E8FA-4DC7-949F-FADBF1F93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7A6E6-D5FE-4763-AD3A-49FED1900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851A0-C822-4E02-B175-D3DE2EF24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79A56-F74F-4309-86C6-0CDE179B8F25}" type="datetime1">
              <a:rPr lang="en-IN" smtClean="0"/>
              <a:t>03-02-2021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C2B69-3860-4678-A3D5-033DEE284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7A585-66EA-415B-AE74-8797C7C00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544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CD6B-B3F3-4CBA-A97C-4C35A4CB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1C0BC-22AB-4527-BBBE-9480EFBAE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96992-B227-495A-B7A6-546841721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1A3AB-BF15-4D83-AA14-92A4D6F34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E58D1E-1717-4A3B-983A-E343FFD5E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2DAAA0-58F8-4033-9BE5-4D561373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DBE73-8BEC-4823-A348-9CD8301EEF5C}" type="datetime1">
              <a:rPr lang="en-IN" smtClean="0"/>
              <a:t>03-02-2021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C23FF6-9CC7-4242-9CDE-BD8CB859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A271A-0D6B-4C7C-BCA9-A569AED75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1466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3A7DB-8812-4174-9248-F47B5193D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A526D-6985-4E95-9334-26E2770E1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7005-02DD-443C-8C21-442AD41572A1}" type="datetime1">
              <a:rPr lang="en-IN" smtClean="0"/>
              <a:t>03-02-2021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50B887-052D-4D0E-B500-CA4B612BE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A7C163-CC69-42BB-A108-2E861984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4355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6857EB-F848-41D6-AB10-53E33E66B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F785E-0B70-4DCE-BDFE-48489290B865}" type="datetime1">
              <a:rPr lang="en-IN" smtClean="0"/>
              <a:t>03-02-2021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1CBD6-F952-4002-BADB-0A6FAA81C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068CE-5CC3-4207-BAA9-847DF47E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804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E3DE5-2E29-4AB4-9821-10B0112C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54358-7304-4298-B70B-34A2BD47B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488C4B-DDAC-4CEF-A476-E15D398DE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ACFD9D-6624-46C7-81FA-B20F96AC4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DB4AE-95D3-46DE-BB9C-47D2E08125C4}" type="datetime1">
              <a:rPr lang="en-IN" smtClean="0"/>
              <a:t>03-02-2021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747BC-139B-4A32-9965-60442AEA9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A0D9CC-3A20-46F5-972A-2FE4B7AD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80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759F7-5E4D-44E0-BBD1-973E9983D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C33C5-5926-4513-97D6-FC3D4BD62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108066-344F-4B14-B9F0-D17AC4C0A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ED304A-71C7-43E0-AC95-30938EF96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C7024-3681-42AF-B7BF-448A8BE1F1BA}" type="datetime1">
              <a:rPr lang="en-IN" smtClean="0"/>
              <a:t>03-02-2021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41BCB-5F13-43A5-AE7E-21E50FEF2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------ATRI.S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FF9C7-4151-4A36-BABE-8A157AB5D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268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CA6704-0E63-4B41-AB2B-824A1FA79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93EC6-E066-42BC-B5B0-1FBCEF089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998CE-A303-4D44-99BC-6228067595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17552-F05D-4FF7-AAD4-9EBEB483D5E0}" type="datetime1">
              <a:rPr lang="en-IN" smtClean="0"/>
              <a:t>03-02-2021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AD215-6CCF-4859-A0E9-98C142345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------ATRI.S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508C0-CDE9-40D9-95AC-AE43083F44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83FBD-0B5C-4F2F-A9B2-9D17C989AB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6775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material.io/components" TargetMode="External"/><Relationship Id="rId13" Type="http://schemas.openxmlformats.org/officeDocument/2006/relationships/hyperlink" Target="https://material.angular.io/" TargetMode="External"/><Relationship Id="rId3" Type="http://schemas.openxmlformats.org/officeDocument/2006/relationships/hyperlink" Target="https://data.power.ge.com/menu/12447/12347" TargetMode="External"/><Relationship Id="rId7" Type="http://schemas.openxmlformats.org/officeDocument/2006/relationships/hyperlink" Target="https://devcloud.swcoe.ge.com/devspace/display/CDXUA/GMD+Framework+Extensions" TargetMode="External"/><Relationship Id="rId12" Type="http://schemas.openxmlformats.org/officeDocument/2006/relationships/hyperlink" Target="https://material-ui.com/" TargetMode="External"/><Relationship Id="rId2" Type="http://schemas.openxmlformats.org/officeDocument/2006/relationships/hyperlink" Target="https://powermax.digital.ge.com/knowledgebank/acces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cloud.swcoe.ge.com/devspace/pages/viewpage.action?pageId=1483660990" TargetMode="External"/><Relationship Id="rId11" Type="http://schemas.openxmlformats.org/officeDocument/2006/relationships/hyperlink" Target="https://material.io/resources/icons/?style=baseline" TargetMode="External"/><Relationship Id="rId5" Type="http://schemas.openxmlformats.org/officeDocument/2006/relationships/hyperlink" Target="https://ge.ent.box.com/s/v7t7g8war3dyxewl8hu6h7j1r8lobgnx" TargetMode="External"/><Relationship Id="rId10" Type="http://schemas.openxmlformats.org/officeDocument/2006/relationships/hyperlink" Target="https://fontawesome.com/icons?d=gallery&amp;m=free" TargetMode="External"/><Relationship Id="rId4" Type="http://schemas.openxmlformats.org/officeDocument/2006/relationships/hyperlink" Target="https://devcloud.swcoe.ge.com/devspace/pages/viewpage.action?pageId=1533688833" TargetMode="External"/><Relationship Id="rId9" Type="http://schemas.openxmlformats.org/officeDocument/2006/relationships/hyperlink" Target="https://material-components.github.io/material-components-web-catalog/#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wermax.digital.ge.com/knowledgebank/acces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powermax.digital.ge.com/knowledgebank/access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evcloud.swcoe.ge.com/devspace/pages/viewpage.action?pageId=153368883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e.ent.box.com/s/v7t7g8war3dyxewl8hu6h7j1r8lobgnx" TargetMode="Externa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devcloud.swcoe.ge.com/devspace/pages/viewpage.action?pageId=1483660990" TargetMode="External"/><Relationship Id="rId5" Type="http://schemas.openxmlformats.org/officeDocument/2006/relationships/image" Target="../media/image5.emf"/><Relationship Id="rId4" Type="http://schemas.openxmlformats.org/officeDocument/2006/relationships/package" Target="../embeddings/Microsoft_PowerPoint_Presentation.ppt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297797-5C89-4791-8204-AB071FA1F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38ABACD-378B-489D-936F-70D16E0E514A}"/>
              </a:ext>
            </a:extLst>
          </p:cNvPr>
          <p:cNvCxnSpPr>
            <a:cxnSpLocks/>
          </p:cNvCxnSpPr>
          <p:nvPr/>
        </p:nvCxnSpPr>
        <p:spPr>
          <a:xfrm>
            <a:off x="2128296" y="2085975"/>
            <a:ext cx="7673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E35A69-BFFA-4F55-B9BF-F37C51E0B127}"/>
              </a:ext>
            </a:extLst>
          </p:cNvPr>
          <p:cNvSpPr txBox="1"/>
          <p:nvPr/>
        </p:nvSpPr>
        <p:spPr>
          <a:xfrm>
            <a:off x="120056" y="1838907"/>
            <a:ext cx="2314157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Functionality keys</a:t>
            </a:r>
          </a:p>
          <a:p>
            <a:endParaRPr lang="en-IN" sz="1100" dirty="0"/>
          </a:p>
          <a:p>
            <a:r>
              <a:rPr lang="en-IN" sz="1200" dirty="0"/>
              <a:t>( SUPPORT, FAQ, YAMMER, RELATED LINKS, FEEDBACK </a:t>
            </a:r>
            <a:r>
              <a:rPr lang="en-IN" sz="1400" dirty="0"/>
              <a:t>)</a:t>
            </a:r>
          </a:p>
        </p:txBody>
      </p:sp>
      <p:sp>
        <p:nvSpPr>
          <p:cNvPr id="36" name="AutoShape 2">
            <a:extLst>
              <a:ext uri="{FF2B5EF4-FFF2-40B4-BE49-F238E27FC236}">
                <a16:creationId xmlns:a16="http://schemas.microsoft.com/office/drawing/2014/main" id="{9C5303EB-1BDF-4BD7-BCA7-4E65727E44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152775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DF8234-219D-412C-B57B-9BD428E4157B}"/>
              </a:ext>
            </a:extLst>
          </p:cNvPr>
          <p:cNvSpPr txBox="1"/>
          <p:nvPr/>
        </p:nvSpPr>
        <p:spPr>
          <a:xfrm>
            <a:off x="82111" y="4381198"/>
            <a:ext cx="2314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OBJECTIVES, EXPECTATION ACTIVITY, OUTCOME</a:t>
            </a:r>
          </a:p>
          <a:p>
            <a:endParaRPr lang="en-IN" sz="1400" b="1" dirty="0"/>
          </a:p>
          <a:p>
            <a:r>
              <a:rPr lang="en-IN" sz="1200" dirty="0"/>
              <a:t>( In form of vertical drop down 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AAAC942-2D58-49B6-89F9-F178ED14B432}"/>
              </a:ext>
            </a:extLst>
          </p:cNvPr>
          <p:cNvSpPr txBox="1"/>
          <p:nvPr/>
        </p:nvSpPr>
        <p:spPr>
          <a:xfrm>
            <a:off x="0" y="3587920"/>
            <a:ext cx="20687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Links to other services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51ED50-ABD2-4E6D-9B8B-D71A56B29AC9}"/>
              </a:ext>
            </a:extLst>
          </p:cNvPr>
          <p:cNvSpPr txBox="1"/>
          <p:nvPr/>
        </p:nvSpPr>
        <p:spPr>
          <a:xfrm>
            <a:off x="2515645" y="238897"/>
            <a:ext cx="8829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rgbClr val="00B050"/>
                </a:solidFill>
              </a:rPr>
              <a:t>MY SAMPE WEB PORTAL LAYOUT</a:t>
            </a:r>
          </a:p>
        </p:txBody>
      </p:sp>
      <p:sp>
        <p:nvSpPr>
          <p:cNvPr id="56" name="Footer Placeholder 55">
            <a:extLst>
              <a:ext uri="{FF2B5EF4-FFF2-40B4-BE49-F238E27FC236}">
                <a16:creationId xmlns:a16="http://schemas.microsoft.com/office/drawing/2014/main" id="{CBE82467-959B-4BF0-81A2-9859D436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23246" y="6374545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57" name="Slide Number Placeholder 56">
            <a:extLst>
              <a:ext uri="{FF2B5EF4-FFF2-40B4-BE49-F238E27FC236}">
                <a16:creationId xmlns:a16="http://schemas.microsoft.com/office/drawing/2014/main" id="{B74EA515-EBB0-41A7-9747-E1CC72CA8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1</a:t>
            </a:fld>
            <a:endParaRPr lang="en-IN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CE437DCE-904F-467D-BC8E-F4FF5DA67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70" y="787126"/>
            <a:ext cx="9172575" cy="4994547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7DAB70F-BAE8-4E8F-8552-B960DF46C297}"/>
              </a:ext>
            </a:extLst>
          </p:cNvPr>
          <p:cNvCxnSpPr>
            <a:cxnSpLocks/>
          </p:cNvCxnSpPr>
          <p:nvPr/>
        </p:nvCxnSpPr>
        <p:spPr>
          <a:xfrm>
            <a:off x="2068775" y="3776676"/>
            <a:ext cx="134117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B78194-72CE-4A69-9639-942F60CC580F}"/>
              </a:ext>
            </a:extLst>
          </p:cNvPr>
          <p:cNvCxnSpPr>
            <a:cxnSpLocks/>
          </p:cNvCxnSpPr>
          <p:nvPr/>
        </p:nvCxnSpPr>
        <p:spPr>
          <a:xfrm>
            <a:off x="2237532" y="4600273"/>
            <a:ext cx="27821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288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7271C-3EE9-41AF-864B-926794A9B9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05" y="608477"/>
            <a:ext cx="10905066" cy="581320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sz="1700" b="1" u="sng" dirty="0"/>
              <a:t>1.LINKS TO TAKE PORTAL REFERENCE</a:t>
            </a:r>
            <a:endParaRPr lang="en-IN" sz="1700" dirty="0"/>
          </a:p>
          <a:p>
            <a:pPr lvl="0"/>
            <a:r>
              <a:rPr lang="en-IN" sz="1400" u="sng" dirty="0" err="1">
                <a:hlinkClick r:id="rId2"/>
              </a:rPr>
              <a:t>PowerMax</a:t>
            </a:r>
            <a:r>
              <a:rPr lang="en-IN" sz="1400" u="sng" dirty="0">
                <a:hlinkClick r:id="rId2"/>
              </a:rPr>
              <a:t> (ge.com)</a:t>
            </a:r>
            <a:r>
              <a:rPr lang="en-IN" sz="1400" dirty="0"/>
              <a:t>  [ I found this design most suitable to start off with]</a:t>
            </a:r>
          </a:p>
          <a:p>
            <a:pPr lvl="0"/>
            <a:r>
              <a:rPr lang="en-IN" sz="1400" u="sng" dirty="0">
                <a:hlinkClick r:id="rId3"/>
              </a:rPr>
              <a:t>Gas Power Data Portal (ge.com)</a:t>
            </a:r>
            <a:endParaRPr lang="en-IN" sz="1400" dirty="0"/>
          </a:p>
          <a:p>
            <a:pPr lvl="0"/>
            <a:r>
              <a:rPr lang="en-IN" sz="1400" dirty="0"/>
              <a:t>  </a:t>
            </a:r>
            <a:r>
              <a:rPr lang="en-IN" sz="1400" u="sng" dirty="0">
                <a:hlinkClick r:id="rId4"/>
              </a:rPr>
              <a:t>Product Excellence Methodology (PEM) (</a:t>
            </a:r>
            <a:r>
              <a:rPr lang="en-IN" sz="1400" u="sng" dirty="0" err="1">
                <a:hlinkClick r:id="rId4"/>
              </a:rPr>
              <a:t>pka</a:t>
            </a:r>
            <a:r>
              <a:rPr lang="en-IN" sz="1400" u="sng" dirty="0">
                <a:hlinkClick r:id="rId4"/>
              </a:rPr>
              <a:t> Lean Product Execution    Framework) - Gas Power IT LEAN Framework - Developer Cloud (ge.com)</a:t>
            </a:r>
            <a:endParaRPr lang="en-IN" sz="1400" dirty="0"/>
          </a:p>
          <a:p>
            <a:pPr marL="0" indent="0">
              <a:buNone/>
            </a:pPr>
            <a:r>
              <a:rPr lang="en-IN" sz="1700" dirty="0"/>
              <a:t> </a:t>
            </a:r>
          </a:p>
          <a:p>
            <a:pPr marL="0" indent="0">
              <a:buNone/>
            </a:pPr>
            <a:r>
              <a:rPr lang="en-IN" sz="1700" b="1" u="sng" dirty="0"/>
              <a:t>2.ONSHORE WIND DESIGN DOC</a:t>
            </a:r>
            <a:endParaRPr lang="en-IN" sz="1700" dirty="0"/>
          </a:p>
          <a:p>
            <a:r>
              <a:rPr lang="en-IN" sz="1400" u="sng" dirty="0" err="1">
                <a:hlinkClick r:id="rId5"/>
              </a:rPr>
              <a:t>OneWIND</a:t>
            </a:r>
            <a:r>
              <a:rPr lang="en-IN" sz="1400" u="sng" dirty="0">
                <a:hlinkClick r:id="rId5"/>
              </a:rPr>
              <a:t> Design Guide.pptx | Powered by Box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 </a:t>
            </a:r>
          </a:p>
          <a:p>
            <a:pPr marL="0" indent="0">
              <a:buNone/>
            </a:pPr>
            <a:r>
              <a:rPr lang="en-IN" sz="1700" b="1" u="sng" dirty="0"/>
              <a:t>3.DESIGN</a:t>
            </a:r>
            <a:r>
              <a:rPr lang="en-IN" sz="1700" b="1" u="sng" dirty="0">
                <a:solidFill>
                  <a:srgbClr val="00B050"/>
                </a:solidFill>
              </a:rPr>
              <a:t> </a:t>
            </a:r>
            <a:r>
              <a:rPr lang="en-IN" sz="1700" b="1" u="sng" dirty="0"/>
              <a:t>LINKS</a:t>
            </a:r>
            <a:endParaRPr lang="en-IN" sz="1700" dirty="0"/>
          </a:p>
          <a:p>
            <a:r>
              <a:rPr lang="en-IN" sz="1700" dirty="0"/>
              <a:t>MAIN LINK</a:t>
            </a:r>
            <a:r>
              <a:rPr lang="en-IN" sz="1700" dirty="0">
                <a:sym typeface="Wingdings" panose="05000000000000000000" pitchFamily="2" charset="2"/>
              </a:rPr>
              <a:t></a:t>
            </a:r>
            <a:endParaRPr lang="en-IN" sz="1700" dirty="0"/>
          </a:p>
          <a:p>
            <a:r>
              <a:rPr lang="en-IN" sz="1400" u="sng" dirty="0">
                <a:hlinkClick r:id="rId6"/>
              </a:rPr>
              <a:t>UX/UI Design Guide - ONEWIND - Developer Cloud (ge.com)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 </a:t>
            </a:r>
          </a:p>
          <a:p>
            <a:pPr lvl="0"/>
            <a:r>
              <a:rPr lang="en-IN" sz="1400" u="sng" dirty="0">
                <a:hlinkClick r:id="rId7"/>
              </a:rPr>
              <a:t>GMD Framework Extensions - ONEWIND - Developer Cloud (ge.com)</a:t>
            </a:r>
            <a:endParaRPr lang="en-IN" sz="1400" dirty="0"/>
          </a:p>
          <a:p>
            <a:pPr lvl="1"/>
            <a:r>
              <a:rPr lang="en-IN" sz="1400" u="sng" dirty="0">
                <a:hlinkClick r:id="rId8"/>
              </a:rPr>
              <a:t>Components - Material Design</a:t>
            </a:r>
            <a:endParaRPr lang="en-IN" sz="1400" dirty="0"/>
          </a:p>
          <a:p>
            <a:pPr lvl="1"/>
            <a:r>
              <a:rPr lang="en-IN" sz="1400" u="sng" dirty="0">
                <a:hlinkClick r:id="rId9"/>
              </a:rPr>
              <a:t>Material Components Web | </a:t>
            </a:r>
            <a:r>
              <a:rPr lang="en-IN" sz="1400" u="sng" dirty="0" err="1">
                <a:hlinkClick r:id="rId9"/>
              </a:rPr>
              <a:t>Catalog</a:t>
            </a:r>
            <a:r>
              <a:rPr lang="en-IN" sz="1400" u="sng" dirty="0">
                <a:hlinkClick r:id="rId9"/>
              </a:rPr>
              <a:t> (material-components.github.io)</a:t>
            </a:r>
            <a:endParaRPr lang="en-IN" sz="1400" dirty="0"/>
          </a:p>
          <a:p>
            <a:pPr marL="0" indent="0">
              <a:buNone/>
            </a:pPr>
            <a:r>
              <a:rPr lang="en-IN" sz="1400" dirty="0"/>
              <a:t> </a:t>
            </a:r>
          </a:p>
          <a:p>
            <a:pPr lvl="0"/>
            <a:r>
              <a:rPr lang="en-IN" sz="1700" b="1" u="sng" dirty="0"/>
              <a:t>ICONS</a:t>
            </a:r>
            <a:endParaRPr lang="en-IN" sz="1700" dirty="0"/>
          </a:p>
          <a:p>
            <a:pPr lvl="0"/>
            <a:r>
              <a:rPr lang="en-IN" sz="1400" u="sng" dirty="0">
                <a:hlinkClick r:id="rId10"/>
              </a:rPr>
              <a:t>Free Icons | Font Awesome</a:t>
            </a:r>
            <a:endParaRPr lang="en-IN" sz="1400" dirty="0"/>
          </a:p>
          <a:p>
            <a:pPr lvl="0"/>
            <a:r>
              <a:rPr lang="en-IN" sz="1400" u="sng" dirty="0">
                <a:hlinkClick r:id="rId11"/>
              </a:rPr>
              <a:t>Icons - Material Design</a:t>
            </a:r>
            <a:endParaRPr lang="en-IN" sz="1400" dirty="0"/>
          </a:p>
          <a:p>
            <a:pPr marL="0" indent="0">
              <a:buNone/>
            </a:pPr>
            <a:r>
              <a:rPr lang="en-IN" sz="1700" dirty="0"/>
              <a:t> </a:t>
            </a:r>
          </a:p>
          <a:p>
            <a:pPr marL="0" indent="0">
              <a:buNone/>
            </a:pPr>
            <a:r>
              <a:rPr lang="en-IN" sz="1700" b="1" u="sng" dirty="0"/>
              <a:t>4.LEARNING MAT(FOR MY REFERENCE)</a:t>
            </a:r>
            <a:endParaRPr lang="en-IN" sz="1700" dirty="0"/>
          </a:p>
          <a:p>
            <a:r>
              <a:rPr lang="en-IN" sz="1700" dirty="0"/>
              <a:t> </a:t>
            </a:r>
            <a:r>
              <a:rPr lang="en-IN" sz="1300" dirty="0"/>
              <a:t>1. </a:t>
            </a:r>
            <a:r>
              <a:rPr lang="en-IN" sz="1300" u="sng" dirty="0">
                <a:hlinkClick r:id="rId12"/>
              </a:rPr>
              <a:t>Material-UI: A popular React UI framework (material-ui.com)</a:t>
            </a:r>
            <a:endParaRPr lang="en-IN" sz="1300" dirty="0"/>
          </a:p>
          <a:p>
            <a:r>
              <a:rPr lang="en-IN" sz="1300" dirty="0"/>
              <a:t>2. </a:t>
            </a:r>
            <a:r>
              <a:rPr lang="en-IN" sz="1300" u="sng" dirty="0">
                <a:hlinkClick r:id="rId13"/>
              </a:rPr>
              <a:t>Angular Material UI component library</a:t>
            </a:r>
            <a:endParaRPr lang="en-IN" sz="1300" dirty="0"/>
          </a:p>
          <a:p>
            <a:endParaRPr lang="en-IN" sz="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6EA39-C706-4FD0-83B9-42AC076D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2</a:t>
            </a:fld>
            <a:endParaRPr lang="en-IN"/>
          </a:p>
        </p:txBody>
      </p:sp>
      <p:sp>
        <p:nvSpPr>
          <p:cNvPr id="13" name="Footer Placeholder 55">
            <a:extLst>
              <a:ext uri="{FF2B5EF4-FFF2-40B4-BE49-F238E27FC236}">
                <a16:creationId xmlns:a16="http://schemas.microsoft.com/office/drawing/2014/main" id="{ECEBCB37-5B88-48A2-A1B0-9D873544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6933" y="6378575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A47A23-F217-4862-AB31-C5632F926115}"/>
              </a:ext>
            </a:extLst>
          </p:cNvPr>
          <p:cNvSpPr txBox="1"/>
          <p:nvPr/>
        </p:nvSpPr>
        <p:spPr>
          <a:xfrm>
            <a:off x="4008712" y="238923"/>
            <a:ext cx="3476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solidFill>
                  <a:srgbClr val="00B050"/>
                </a:solidFill>
              </a:rPr>
              <a:t>LINKS</a:t>
            </a:r>
          </a:p>
        </p:txBody>
      </p:sp>
    </p:spTree>
    <p:extLst>
      <p:ext uri="{BB962C8B-B14F-4D97-AF65-F5344CB8AC3E}">
        <p14:creationId xmlns:p14="http://schemas.microsoft.com/office/powerpoint/2010/main" val="3904719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541936-D9E2-440D-A45C-797EE3791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189" y="512759"/>
            <a:ext cx="4732792" cy="4452135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377188-63E9-4AA5-9BAF-D9C03E2E6AD9}"/>
              </a:ext>
            </a:extLst>
          </p:cNvPr>
          <p:cNvSpPr txBox="1"/>
          <p:nvPr/>
        </p:nvSpPr>
        <p:spPr>
          <a:xfrm>
            <a:off x="4466464" y="5108721"/>
            <a:ext cx="4732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 found this layout suitable to start off with.</a:t>
            </a:r>
          </a:p>
          <a:p>
            <a:pPr algn="ctr"/>
            <a:r>
              <a:rPr lang="en-IN" u="sng" dirty="0" err="1">
                <a:hlinkClick r:id="rId3"/>
              </a:rPr>
              <a:t>PowerMax</a:t>
            </a:r>
            <a:r>
              <a:rPr lang="en-IN" u="sng" dirty="0">
                <a:hlinkClick r:id="rId3"/>
              </a:rPr>
              <a:t> (ge.com)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1B4154-B01F-4353-AF8C-66D6AD5194C5}"/>
              </a:ext>
            </a:extLst>
          </p:cNvPr>
          <p:cNvCxnSpPr>
            <a:cxnSpLocks/>
          </p:cNvCxnSpPr>
          <p:nvPr/>
        </p:nvCxnSpPr>
        <p:spPr>
          <a:xfrm>
            <a:off x="2981339" y="1523606"/>
            <a:ext cx="1466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C6B2580-C1F2-422E-AF00-55EB65A850C2}"/>
              </a:ext>
            </a:extLst>
          </p:cNvPr>
          <p:cNvSpPr txBox="1"/>
          <p:nvPr/>
        </p:nvSpPr>
        <p:spPr>
          <a:xfrm>
            <a:off x="2081219" y="1321956"/>
            <a:ext cx="1800240" cy="37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HEADER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6A46FBD-BD3B-4CF7-BEF6-549EBC086315}"/>
              </a:ext>
            </a:extLst>
          </p:cNvPr>
          <p:cNvCxnSpPr>
            <a:cxnSpLocks/>
          </p:cNvCxnSpPr>
          <p:nvPr/>
        </p:nvCxnSpPr>
        <p:spPr>
          <a:xfrm>
            <a:off x="2657475" y="2124075"/>
            <a:ext cx="18089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B7D057-947A-4455-9431-66D48ADD0402}"/>
              </a:ext>
            </a:extLst>
          </p:cNvPr>
          <p:cNvSpPr txBox="1"/>
          <p:nvPr/>
        </p:nvSpPr>
        <p:spPr>
          <a:xfrm>
            <a:off x="793918" y="1835874"/>
            <a:ext cx="278263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Functionality keys</a:t>
            </a:r>
          </a:p>
          <a:p>
            <a:r>
              <a:rPr lang="en-IN" sz="1100" dirty="0"/>
              <a:t>(support, related links, FAQ)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34E6B46-F0C4-4901-B65E-4010503526A7}"/>
              </a:ext>
            </a:extLst>
          </p:cNvPr>
          <p:cNvCxnSpPr>
            <a:cxnSpLocks/>
          </p:cNvCxnSpPr>
          <p:nvPr/>
        </p:nvCxnSpPr>
        <p:spPr>
          <a:xfrm>
            <a:off x="2657475" y="2552700"/>
            <a:ext cx="8096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27D7DB5-C864-4FA5-984C-E3B72B1CB10F}"/>
              </a:ext>
            </a:extLst>
          </p:cNvPr>
          <p:cNvCxnSpPr>
            <a:cxnSpLocks/>
          </p:cNvCxnSpPr>
          <p:nvPr/>
        </p:nvCxnSpPr>
        <p:spPr>
          <a:xfrm>
            <a:off x="2657475" y="3762375"/>
            <a:ext cx="8096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9D56E7-6A4D-4C77-85E9-60DA2081253A}"/>
              </a:ext>
            </a:extLst>
          </p:cNvPr>
          <p:cNvCxnSpPr/>
          <p:nvPr/>
        </p:nvCxnSpPr>
        <p:spPr>
          <a:xfrm>
            <a:off x="2657475" y="2552700"/>
            <a:ext cx="0" cy="1209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FD76B17-D5F2-4E80-AD39-800C41631EA4}"/>
              </a:ext>
            </a:extLst>
          </p:cNvPr>
          <p:cNvCxnSpPr/>
          <p:nvPr/>
        </p:nvCxnSpPr>
        <p:spPr>
          <a:xfrm flipH="1">
            <a:off x="1981200" y="3157537"/>
            <a:ext cx="6762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A37BF56-A7A3-4925-8922-E1372AD61115}"/>
              </a:ext>
            </a:extLst>
          </p:cNvPr>
          <p:cNvSpPr txBox="1"/>
          <p:nvPr/>
        </p:nvSpPr>
        <p:spPr>
          <a:xfrm>
            <a:off x="916130" y="2979320"/>
            <a:ext cx="1611241" cy="369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CONTENT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34C1ED8-1C88-4A02-A829-5F03FC508809}"/>
              </a:ext>
            </a:extLst>
          </p:cNvPr>
          <p:cNvSpPr txBox="1"/>
          <p:nvPr/>
        </p:nvSpPr>
        <p:spPr>
          <a:xfrm>
            <a:off x="519097" y="4267355"/>
            <a:ext cx="18002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FOOTER</a:t>
            </a:r>
          </a:p>
          <a:p>
            <a:r>
              <a:rPr lang="en-IN" sz="1400" dirty="0">
                <a:solidFill>
                  <a:srgbClr val="FF0000"/>
                </a:solidFill>
              </a:rPr>
              <a:t>**As a user I felt it will be more reliable if the Quick links are on the left vertically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21EB107-362C-4C54-9EDE-00112A027FFF}"/>
              </a:ext>
            </a:extLst>
          </p:cNvPr>
          <p:cNvCxnSpPr>
            <a:cxnSpLocks/>
          </p:cNvCxnSpPr>
          <p:nvPr/>
        </p:nvCxnSpPr>
        <p:spPr>
          <a:xfrm>
            <a:off x="2319337" y="4414680"/>
            <a:ext cx="1466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C12E915-AE1E-4040-B0C7-319046636BA3}"/>
              </a:ext>
            </a:extLst>
          </p:cNvPr>
          <p:cNvSpPr txBox="1"/>
          <p:nvPr/>
        </p:nvSpPr>
        <p:spPr>
          <a:xfrm>
            <a:off x="3052762" y="124816"/>
            <a:ext cx="7389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solidFill>
                  <a:srgbClr val="00B050"/>
                </a:solidFill>
              </a:rPr>
              <a:t>Web portal ref 1</a:t>
            </a:r>
          </a:p>
          <a:p>
            <a:pPr algn="ctr"/>
            <a:endParaRPr lang="en-IN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B88D14F2-2BD6-4443-AD4B-57AE9C424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29818" y="6378575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4E0E51B0-FBC0-4DBB-BA73-1F761BE54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272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377188-63E9-4AA5-9BAF-D9C03E2E6AD9}"/>
              </a:ext>
            </a:extLst>
          </p:cNvPr>
          <p:cNvSpPr txBox="1"/>
          <p:nvPr/>
        </p:nvSpPr>
        <p:spPr>
          <a:xfrm>
            <a:off x="4623851" y="5522290"/>
            <a:ext cx="4732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Reference for Quick Link.</a:t>
            </a:r>
          </a:p>
          <a:p>
            <a:pPr algn="ctr"/>
            <a:r>
              <a:rPr lang="en-IN" u="sng" dirty="0" err="1">
                <a:hlinkClick r:id="rId2"/>
              </a:rPr>
              <a:t>PowerMax</a:t>
            </a:r>
            <a:r>
              <a:rPr lang="en-IN" u="sng" dirty="0">
                <a:hlinkClick r:id="rId2"/>
              </a:rPr>
              <a:t> (ge.com)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1B4154-B01F-4353-AF8C-66D6AD5194C5}"/>
              </a:ext>
            </a:extLst>
          </p:cNvPr>
          <p:cNvCxnSpPr>
            <a:cxnSpLocks/>
          </p:cNvCxnSpPr>
          <p:nvPr/>
        </p:nvCxnSpPr>
        <p:spPr>
          <a:xfrm>
            <a:off x="2171700" y="1484050"/>
            <a:ext cx="722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C6B2580-C1F2-422E-AF00-55EB65A850C2}"/>
              </a:ext>
            </a:extLst>
          </p:cNvPr>
          <p:cNvSpPr txBox="1"/>
          <p:nvPr/>
        </p:nvSpPr>
        <p:spPr>
          <a:xfrm>
            <a:off x="793440" y="1210290"/>
            <a:ext cx="18002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Quick Link</a:t>
            </a:r>
          </a:p>
          <a:p>
            <a:r>
              <a:rPr lang="en-IN" sz="1400" dirty="0">
                <a:solidFill>
                  <a:srgbClr val="00B050"/>
                </a:solidFill>
              </a:rPr>
              <a:t>**As a new user navigating through Quick link was easier for me when it is in left as in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9CCC6-D9D0-468D-AC16-3431A568F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728" y="774787"/>
            <a:ext cx="7229783" cy="445213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DC9F32B-26D9-4F03-8E49-34FCF05FADE7}"/>
              </a:ext>
            </a:extLst>
          </p:cNvPr>
          <p:cNvSpPr txBox="1"/>
          <p:nvPr/>
        </p:nvSpPr>
        <p:spPr>
          <a:xfrm>
            <a:off x="2801339" y="147291"/>
            <a:ext cx="738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solidFill>
                  <a:srgbClr val="00B050"/>
                </a:solidFill>
              </a:rPr>
              <a:t>Web portal ref 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3ADD29F-2F89-4227-9A0B-2B6309885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29818" y="6371622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C304CCB-7A22-48D4-A9E0-1056456D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083FBD-0B5C-4F2F-A9B2-9D17C989AB8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965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377188-63E9-4AA5-9BAF-D9C03E2E6AD9}"/>
              </a:ext>
            </a:extLst>
          </p:cNvPr>
          <p:cNvSpPr txBox="1"/>
          <p:nvPr/>
        </p:nvSpPr>
        <p:spPr>
          <a:xfrm>
            <a:off x="4623851" y="5522290"/>
            <a:ext cx="47327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Reference for Quick Link.</a:t>
            </a:r>
          </a:p>
          <a:p>
            <a:pPr lvl="0"/>
            <a:r>
              <a:rPr lang="en-IN" sz="1200" u="sng" dirty="0">
                <a:hlinkClick r:id="rId2"/>
              </a:rPr>
              <a:t>Product Excellence Methodology (PEM) (</a:t>
            </a:r>
            <a:r>
              <a:rPr lang="en-IN" sz="1200" u="sng" dirty="0" err="1">
                <a:hlinkClick r:id="rId2"/>
              </a:rPr>
              <a:t>pka</a:t>
            </a:r>
            <a:r>
              <a:rPr lang="en-IN" sz="1200" u="sng" dirty="0">
                <a:hlinkClick r:id="rId2"/>
              </a:rPr>
              <a:t> Lean Product Execution    Framework) - Gas Power IT LEAN Framework - Developer Cloud (ge.com)</a:t>
            </a:r>
            <a:endParaRPr lang="en-IN" sz="12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1B4154-B01F-4353-AF8C-66D6AD5194C5}"/>
              </a:ext>
            </a:extLst>
          </p:cNvPr>
          <p:cNvCxnSpPr>
            <a:cxnSpLocks/>
          </p:cNvCxnSpPr>
          <p:nvPr/>
        </p:nvCxnSpPr>
        <p:spPr>
          <a:xfrm>
            <a:off x="2171700" y="1484050"/>
            <a:ext cx="722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C6B2580-C1F2-422E-AF00-55EB65A850C2}"/>
              </a:ext>
            </a:extLst>
          </p:cNvPr>
          <p:cNvSpPr txBox="1"/>
          <p:nvPr/>
        </p:nvSpPr>
        <p:spPr>
          <a:xfrm>
            <a:off x="793440" y="1210290"/>
            <a:ext cx="180024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Quick Link</a:t>
            </a:r>
          </a:p>
          <a:p>
            <a:r>
              <a:rPr lang="en-IN" sz="1400" dirty="0">
                <a:solidFill>
                  <a:srgbClr val="00B050"/>
                </a:solidFill>
              </a:rPr>
              <a:t>**As a new user navigating through Quick link was easier for me when it is in left as in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9CCC6-D9D0-468D-AC16-3431A568F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728" y="774787"/>
            <a:ext cx="7229783" cy="445213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D75F36-CAD2-4D48-AD0F-7CF7768442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4728" y="774787"/>
            <a:ext cx="7229783" cy="44629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68725C-20B0-46B8-8DE2-DEC95B0E445E}"/>
              </a:ext>
            </a:extLst>
          </p:cNvPr>
          <p:cNvSpPr txBox="1"/>
          <p:nvPr/>
        </p:nvSpPr>
        <p:spPr>
          <a:xfrm>
            <a:off x="2894475" y="163515"/>
            <a:ext cx="7389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solidFill>
                  <a:srgbClr val="00B050"/>
                </a:solidFill>
              </a:rPr>
              <a:t>Web portal ref 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BC02B-791E-4BC6-BD84-46128EF9B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29818" y="6376914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915855C-76E0-42E9-AFE3-3E7B8E19C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3137" y="6345241"/>
            <a:ext cx="2743200" cy="365125"/>
          </a:xfrm>
        </p:spPr>
        <p:txBody>
          <a:bodyPr/>
          <a:lstStyle/>
          <a:p>
            <a:fld id="{E8083FBD-0B5C-4F2F-A9B2-9D17C989AB80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9485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377188-63E9-4AA5-9BAF-D9C03E2E6AD9}"/>
              </a:ext>
            </a:extLst>
          </p:cNvPr>
          <p:cNvSpPr txBox="1"/>
          <p:nvPr/>
        </p:nvSpPr>
        <p:spPr>
          <a:xfrm>
            <a:off x="3621077" y="4642549"/>
            <a:ext cx="4732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Link for Design guide PPT.</a:t>
            </a:r>
          </a:p>
          <a:p>
            <a:r>
              <a:rPr lang="en-IN" u="sng" dirty="0" err="1">
                <a:hlinkClick r:id="rId3"/>
              </a:rPr>
              <a:t>OneWIND</a:t>
            </a:r>
            <a:r>
              <a:rPr lang="en-IN" u="sng" dirty="0">
                <a:hlinkClick r:id="rId3"/>
              </a:rPr>
              <a:t> Design Guide.pptx | Powered by Box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1B4154-B01F-4353-AF8C-66D6AD5194C5}"/>
              </a:ext>
            </a:extLst>
          </p:cNvPr>
          <p:cNvCxnSpPr>
            <a:cxnSpLocks/>
          </p:cNvCxnSpPr>
          <p:nvPr/>
        </p:nvCxnSpPr>
        <p:spPr>
          <a:xfrm>
            <a:off x="2537868" y="2928049"/>
            <a:ext cx="722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Object 2">
            <a:hlinkClick r:id="" action="ppaction://ole?verb=0"/>
            <a:extLst>
              <a:ext uri="{FF2B5EF4-FFF2-40B4-BE49-F238E27FC236}">
                <a16:creationId xmlns:a16="http://schemas.microsoft.com/office/drawing/2014/main" id="{1C5DEC14-00BF-45AA-9CB4-F61A4D4226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7347542"/>
              </p:ext>
            </p:extLst>
          </p:nvPr>
        </p:nvGraphicFramePr>
        <p:xfrm>
          <a:off x="3260643" y="1567831"/>
          <a:ext cx="6096000" cy="3201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Presentation" r:id="rId4" imgW="4567502" imgH="2567968" progId="PowerPoint.Show.12">
                  <p:embed/>
                </p:oleObj>
              </mc:Choice>
              <mc:Fallback>
                <p:oleObj name="Presentation" r:id="rId4" imgW="4567502" imgH="256796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60643" y="1567831"/>
                        <a:ext cx="6096000" cy="32018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1518471-1A9B-465F-AA55-E9C30FD8AABD}"/>
              </a:ext>
            </a:extLst>
          </p:cNvPr>
          <p:cNvSpPr txBox="1"/>
          <p:nvPr/>
        </p:nvSpPr>
        <p:spPr>
          <a:xfrm>
            <a:off x="217296" y="2733858"/>
            <a:ext cx="24988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PPT for Design Guide</a:t>
            </a:r>
          </a:p>
          <a:p>
            <a:r>
              <a:rPr lang="en-IN" sz="1200" dirty="0">
                <a:solidFill>
                  <a:srgbClr val="00B050"/>
                </a:solidFill>
              </a:rPr>
              <a:t>Double click on doc to open full PPT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D471E-B01D-48E5-B2AB-CAB30C3408E6}"/>
              </a:ext>
            </a:extLst>
          </p:cNvPr>
          <p:cNvSpPr txBox="1"/>
          <p:nvPr/>
        </p:nvSpPr>
        <p:spPr>
          <a:xfrm>
            <a:off x="2263523" y="466774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solidFill>
                  <a:srgbClr val="00B050"/>
                </a:solidFill>
              </a:rPr>
              <a:t>UI/UX Design</a:t>
            </a:r>
            <a:r>
              <a:rPr lang="en-IN" u="sng" dirty="0">
                <a:solidFill>
                  <a:srgbClr val="00B050"/>
                </a:solidFill>
              </a:rPr>
              <a:t> </a:t>
            </a:r>
            <a:r>
              <a:rPr lang="en-IN" b="1" u="sng" dirty="0">
                <a:solidFill>
                  <a:srgbClr val="00B050"/>
                </a:solidFill>
              </a:rPr>
              <a:t>Guide for REN DT</a:t>
            </a:r>
          </a:p>
          <a:p>
            <a:pPr algn="ctr"/>
            <a:endParaRPr lang="en-IN" b="1" dirty="0">
              <a:solidFill>
                <a:srgbClr val="00B050"/>
              </a:solidFill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29BA7BF4-6263-462A-9367-51AAEBF65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53869" y="6360506"/>
            <a:ext cx="4114800" cy="365125"/>
          </a:xfrm>
        </p:spPr>
        <p:txBody>
          <a:bodyPr/>
          <a:lstStyle/>
          <a:p>
            <a:r>
              <a:rPr lang="en-IN" dirty="0"/>
              <a:t>------ATRI.S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8E00F11E-11F4-4207-BEEF-3CCF0174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5388" y="6345241"/>
            <a:ext cx="2743200" cy="365125"/>
          </a:xfrm>
        </p:spPr>
        <p:txBody>
          <a:bodyPr/>
          <a:lstStyle/>
          <a:p>
            <a:fld id="{E8083FBD-0B5C-4F2F-A9B2-9D17C989AB80}" type="slidenum">
              <a:rPr lang="en-IN" smtClean="0"/>
              <a:t>6</a:t>
            </a:fld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8A2138-C550-48F1-BA82-804E21AE5756}"/>
              </a:ext>
            </a:extLst>
          </p:cNvPr>
          <p:cNvSpPr txBox="1"/>
          <p:nvPr/>
        </p:nvSpPr>
        <p:spPr>
          <a:xfrm>
            <a:off x="3552825" y="1058483"/>
            <a:ext cx="5803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UX/UI Design Guide - ONEWIND - Developer Cloud (ge.com)</a:t>
            </a:r>
            <a:endParaRPr lang="en-IN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1EB3AF-F5A9-4E7A-A8A2-9C28216627EA}"/>
              </a:ext>
            </a:extLst>
          </p:cNvPr>
          <p:cNvCxnSpPr>
            <a:cxnSpLocks/>
          </p:cNvCxnSpPr>
          <p:nvPr/>
        </p:nvCxnSpPr>
        <p:spPr>
          <a:xfrm>
            <a:off x="2537868" y="1275598"/>
            <a:ext cx="7227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8694024-C5E6-4267-A6F5-F2AEC0806A47}"/>
              </a:ext>
            </a:extLst>
          </p:cNvPr>
          <p:cNvSpPr txBox="1"/>
          <p:nvPr/>
        </p:nvSpPr>
        <p:spPr>
          <a:xfrm>
            <a:off x="112858" y="1033279"/>
            <a:ext cx="24988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UI/UX Design Guide link</a:t>
            </a:r>
          </a:p>
          <a:p>
            <a:r>
              <a:rPr lang="en-IN" sz="1400" dirty="0">
                <a:solidFill>
                  <a:srgbClr val="00B050"/>
                </a:solidFill>
              </a:rPr>
              <a:t>Very useful</a:t>
            </a:r>
          </a:p>
        </p:txBody>
      </p:sp>
    </p:spTree>
    <p:extLst>
      <p:ext uri="{BB962C8B-B14F-4D97-AF65-F5344CB8AC3E}">
        <p14:creationId xmlns:p14="http://schemas.microsoft.com/office/powerpoint/2010/main" val="3395469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450</Words>
  <Application>Microsoft Office PowerPoint</Application>
  <PresentationFormat>Widescreen</PresentationFormat>
  <Paragraphs>71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Sengupta, Atri (GE Renewable Energy)</dc:creator>
  <cp:lastModifiedBy>Sengupta, Atri (GE Renewable Energy)</cp:lastModifiedBy>
  <cp:revision>10</cp:revision>
  <dcterms:created xsi:type="dcterms:W3CDTF">2021-02-03T06:42:19Z</dcterms:created>
  <dcterms:modified xsi:type="dcterms:W3CDTF">2021-02-03T08:38:25Z</dcterms:modified>
</cp:coreProperties>
</file>

<file path=docProps/thumbnail.jpeg>
</file>